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with: who you are, why you're in the room, what the audience will walk away knowing in the next 20 minutes.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Stress the 60-day warranty — most agencies don't offer this. Also emphasize 'customer in planning and retro'.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Mention: each of these is in production in at least one of our own products. We can show you the codebase.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the relevant case study URL when one of these resonates. Have all 6 URLs ready.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three are also on swenivis.com/pricing — invite them to read FAQs there.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non-negotiable and travel into every MSA we sign.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as a leave-behind index. All links work in the deck — click to open in browser.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 with the call to action: 'we respond to every brief within 2 business hours — what would you like us to look at?'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expectations. Tell them you'll leave time for questions at slide 16. Mention you'll share the deck after the call.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Land the credibility: we ship before we sell. Four live products are in production. Cite each by name.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these once verbatim, then comment on the 2030 horizon — 'boutique' is intentional.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card maps to a /services#anchor on the corporate site. Mention 'we won't take an engagement if we can't field a senior on it'.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differentiator slide. Land hard: we don't recommend tech we haven't run ourselves.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RK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0EA5A4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286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[object Object],[object Object],[object Object]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49224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94A3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Swenivis Technologies · Capability Deck · 2026 · Confidential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57200" y="649224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swenivis.com</a:t>
            </a:r>
            <a:endParaRPr lang="en-US" sz="8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GHT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0EA5A4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2860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[object Object],[object Object]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457200" y="6355080"/>
            <a:ext cx="11274552" cy="9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Swenivis Technologies · Capability Deck · 2026 · Confidential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swenivis.com</a:t>
            </a:r>
            <a:endParaRPr lang="en-US" sz="8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hyperlink" Target="https://swenivis.com/mission" TargetMode="External"/><Relationship Id="rId2" Type="http://schemas.openxmlformats.org/officeDocument/2006/relationships/hyperlink" Target="https://swenivis.com/ai-ethics" TargetMode="External"/><Relationship Id="rId3" Type="http://schemas.openxmlformats.org/officeDocument/2006/relationships/hyperlink" Target="https://swenivis.com/brand" TargetMode="External"/><Relationship Id="rId4" Type="http://schemas.openxmlformats.org/officeDocument/2006/relationships/hyperlink" Target="https://swenivis.com/press-kit" TargetMode="External"/><Relationship Id="rId5" Type="http://schemas.openxmlformats.org/officeDocument/2006/relationships/hyperlink" Target="https://swenivis.com/case-studies" TargetMode="External"/><Relationship Id="rId6" Type="http://schemas.openxmlformats.org/officeDocument/2006/relationships/hyperlink" Target="https://swenivis.com/products" TargetMode="External"/><Relationship Id="rId7" Type="http://schemas.openxmlformats.org/officeDocument/2006/relationships/hyperlink" Target="https://swenivis.com/pricing" TargetMode="External"/><Relationship Id="rId8" Type="http://schemas.openxmlformats.org/officeDocument/2006/relationships/hyperlink" Target="https://swenivis.com/services" TargetMode="External"/><Relationship Id="rId9" Type="http://schemas.openxmlformats.org/officeDocument/2006/relationships/hyperlink" Target="https://swenivis.com/privacy" TargetMode="External"/><Relationship Id="rId10" Type="http://schemas.openxmlformats.org/officeDocument/2006/relationships/hyperlink" Target="https://swenivis.com/terms" TargetMode="External"/><Relationship Id="rId11" Type="http://schemas.openxmlformats.org/officeDocument/2006/relationships/slideLayout" Target="../slideLayouts/slideLayout3.xml"/><Relationship Id="rId1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1945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Capability Deck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265176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400" b="1" dirty="0">
                <a:solidFill>
                  <a:srgbClr val="F1F5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SWENIVIS</a:t>
            </a:r>
            <a:endParaRPr lang="en-US" sz="8400" dirty="0"/>
          </a:p>
        </p:txBody>
      </p:sp>
      <p:sp>
        <p:nvSpPr>
          <p:cNvPr id="4" name="Text 2"/>
          <p:cNvSpPr/>
          <p:nvPr/>
        </p:nvSpPr>
        <p:spPr>
          <a:xfrm>
            <a:off x="548640" y="379476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94A3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Infinite Possibilities. Scalable Excellence.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466344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AI-native software engineering for ambitious teams.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Bengaluru, India · Founded 2026 · 4 live in-house AI products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48640" y="58521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hello@swenivis.com  ·  swenivis.com  ·  v1.0  ·  Confidential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METHODOLOGY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Discovery → kickoff → sprints → handover.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48640" cy="36576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194560"/>
            <a:ext cx="502920" cy="502920"/>
          </a:xfrm>
          <a:prstGeom prst="ellipse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21945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280160" y="214884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Discovery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80160" y="2468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 week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023360" y="2148840"/>
            <a:ext cx="75895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Goals, constraints, success metrics. Architecture sketch. Risk register.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48640" y="2971800"/>
            <a:ext cx="502920" cy="50292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9718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280160" y="292608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Sprint 0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280160" y="32461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E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 week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023360" y="2926080"/>
            <a:ext cx="75895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Repo, CI/CD, observability, environments. Backlog refinement.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3749040"/>
            <a:ext cx="502920" cy="502920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37490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280160" y="370332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Sprint cadence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280160" y="402336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C3AE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 weeks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023360" y="3703320"/>
            <a:ext cx="75895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Demo every Friday. Customer in planning and retro. PR review on every PR.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48640" y="4526280"/>
            <a:ext cx="502920" cy="50292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45262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280160" y="448056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Handover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280160" y="480060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59E0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 week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023360" y="4480560"/>
            <a:ext cx="75895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Runbooks, ADRs, knowledge transfer. Production support ramp.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48640" y="5303520"/>
            <a:ext cx="502920" cy="502920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53035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280160" y="52578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Warranty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1280160" y="557784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0B98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 days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023360" y="5257800"/>
            <a:ext cx="75895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Bug fixes on delivered scope at no charge.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TECH STACK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What we build with — and run in our own products.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48640" cy="36576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194560"/>
            <a:ext cx="548640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23774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FRONTEND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777240" y="2926080"/>
            <a:ext cx="109728" cy="109728"/>
          </a:xfrm>
          <a:prstGeom prst="ellipse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0120" y="278892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Next.js 15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514600" y="2926080"/>
            <a:ext cx="109728" cy="109728"/>
          </a:xfrm>
          <a:prstGeom prst="ellipse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697480" y="278892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React 19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251960" y="2926080"/>
            <a:ext cx="109728" cy="109728"/>
          </a:xfrm>
          <a:prstGeom prst="ellipse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34840" y="278892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TypeScript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777240" y="3429000"/>
            <a:ext cx="109728" cy="109728"/>
          </a:xfrm>
          <a:prstGeom prst="ellipse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0120" y="329184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Tailwind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514600" y="3429000"/>
            <a:ext cx="109728" cy="109728"/>
          </a:xfrm>
          <a:prstGeom prst="ellipse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697480" y="329184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Radix UI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251960" y="3429000"/>
            <a:ext cx="109728" cy="109728"/>
          </a:xfrm>
          <a:prstGeom prst="ellipse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34840" y="329184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TanStack Query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6217920" y="2194560"/>
            <a:ext cx="548640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46520" y="23774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2563E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BACKEND &amp; DATA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446520" y="2926080"/>
            <a:ext cx="109728" cy="10972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29400" y="278892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NestJS 10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8183880" y="2926080"/>
            <a:ext cx="109728" cy="10972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366760" y="278892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PostgreSQL 16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9921240" y="2926080"/>
            <a:ext cx="109728" cy="10972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104120" y="278892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Prisma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6446520" y="3429000"/>
            <a:ext cx="109728" cy="10972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629400" y="329184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Redis + BullMQ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8183880" y="3429000"/>
            <a:ext cx="109728" cy="10972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366760" y="329184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Elasticsearch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9921240" y="3429000"/>
            <a:ext cx="109728" cy="10972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0104120" y="329184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Socket.IO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548640" y="4297680"/>
            <a:ext cx="548640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77240" y="448056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7C3AE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AI / LLM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777240" y="5029200"/>
            <a:ext cx="109728" cy="109728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960120" y="489204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Claude API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2514600" y="5029200"/>
            <a:ext cx="109728" cy="109728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2697480" y="489204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GPT-4o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4251960" y="5029200"/>
            <a:ext cx="109728" cy="109728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434840" y="489204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LangGraph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777240" y="5532120"/>
            <a:ext cx="109728" cy="109728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960120" y="539496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LangSmith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2514600" y="5532120"/>
            <a:ext cx="109728" cy="109728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2697480" y="539496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Embeddings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4251960" y="5532120"/>
            <a:ext cx="109728" cy="109728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434840" y="539496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RAG patterns</a:t>
            </a:r>
            <a:endParaRPr lang="en-US" sz="1000" dirty="0"/>
          </a:p>
        </p:txBody>
      </p:sp>
      <p:sp>
        <p:nvSpPr>
          <p:cNvPr id="47" name="Shape 45"/>
          <p:cNvSpPr/>
          <p:nvPr/>
        </p:nvSpPr>
        <p:spPr>
          <a:xfrm>
            <a:off x="6217920" y="4297680"/>
            <a:ext cx="548640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446520" y="448056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F59E0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INFRASTRUCTURE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6446520" y="5029200"/>
            <a:ext cx="109728" cy="10972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629400" y="489204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Vercel</a:t>
            </a:r>
            <a:endParaRPr lang="en-US" sz="1000" dirty="0"/>
          </a:p>
        </p:txBody>
      </p:sp>
      <p:sp>
        <p:nvSpPr>
          <p:cNvPr id="51" name="Shape 49"/>
          <p:cNvSpPr/>
          <p:nvPr/>
        </p:nvSpPr>
        <p:spPr>
          <a:xfrm>
            <a:off x="8183880" y="5029200"/>
            <a:ext cx="109728" cy="10972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8366760" y="489204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AWS / GCP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9921240" y="5029200"/>
            <a:ext cx="109728" cy="10972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10104120" y="489204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Docker + K8s</a:t>
            </a:r>
            <a:endParaRPr lang="en-US" sz="1000" dirty="0"/>
          </a:p>
        </p:txBody>
      </p:sp>
      <p:sp>
        <p:nvSpPr>
          <p:cNvPr id="55" name="Shape 53"/>
          <p:cNvSpPr/>
          <p:nvPr/>
        </p:nvSpPr>
        <p:spPr>
          <a:xfrm>
            <a:off x="6446520" y="5532120"/>
            <a:ext cx="109728" cy="10972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629400" y="539496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Terraform</a:t>
            </a:r>
            <a:endParaRPr lang="en-US" sz="1000" dirty="0"/>
          </a:p>
        </p:txBody>
      </p:sp>
      <p:sp>
        <p:nvSpPr>
          <p:cNvPr id="57" name="Shape 55"/>
          <p:cNvSpPr/>
          <p:nvPr/>
        </p:nvSpPr>
        <p:spPr>
          <a:xfrm>
            <a:off x="8183880" y="5532120"/>
            <a:ext cx="109728" cy="10972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8366760" y="539496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Sentry</a:t>
            </a:r>
            <a:endParaRPr lang="en-US" sz="1000" dirty="0"/>
          </a:p>
        </p:txBody>
      </p:sp>
      <p:sp>
        <p:nvSpPr>
          <p:cNvPr id="59" name="Shape 57"/>
          <p:cNvSpPr/>
          <p:nvPr/>
        </p:nvSpPr>
        <p:spPr>
          <a:xfrm>
            <a:off x="9921240" y="5532120"/>
            <a:ext cx="109728" cy="10972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10104120" y="539496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Playwright + CI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3774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10B98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— PROOF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2743200"/>
            <a:ext cx="100584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1F5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Case studies &amp; metrics.</a:t>
            </a:r>
            <a:endParaRPr lang="en-US" sz="4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REFERENCE ARCHITECTURES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Detailed write-ups on swenivis.com/case-studies.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48640" cy="36576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194560"/>
            <a:ext cx="3611880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194560"/>
            <a:ext cx="54864" cy="173736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2331720"/>
            <a:ext cx="3246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AI Demand Forecasting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77240" y="278892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7C3AE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E-commerce / AI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777240" y="306324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Prophet · XGBoost · GCP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777240" y="342900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~9% MAPE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343400" y="2194560"/>
            <a:ext cx="3611880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343400" y="2194560"/>
            <a:ext cx="54864" cy="173736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0" y="2331720"/>
            <a:ext cx="3246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Zero-Downtime K8s Migration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572000" y="278892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563E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Cloud / Fintech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4572000" y="306324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EKS · Datadog · Terraform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572000" y="342900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Strangler-fig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8138160" y="2194560"/>
            <a:ext cx="3611880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138160" y="2194560"/>
            <a:ext cx="54864" cy="173736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66760" y="2331720"/>
            <a:ext cx="3246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E2E QA Automation for SaaS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366760" y="278892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0B98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QA Engineering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366760" y="306324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Playwright · Jest · GitHub Actions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8366760" y="342900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Full test pyramid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48640" y="4114800"/>
            <a:ext cx="3611880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48640" y="4114800"/>
            <a:ext cx="54864" cy="173736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77240" y="4251960"/>
            <a:ext cx="3246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Swenivis HRMS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777240" y="470916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Internal Product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77240" y="498348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Next.js 15 · LangGraph · Supabase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777240" y="534924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Live in production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343400" y="4114800"/>
            <a:ext cx="3611880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343400" y="4114800"/>
            <a:ext cx="54864" cy="1737360"/>
          </a:xfrm>
          <a:prstGeom prst="rect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572000" y="4251960"/>
            <a:ext cx="3246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Swenivis GEO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4572000" y="470916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B6D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Internal Product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4572000" y="498348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NestJS · LangGraph · Typesense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4572000" y="534924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16 modules live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138160" y="4114800"/>
            <a:ext cx="3611880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138160" y="4114800"/>
            <a:ext cx="54864" cy="1737360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366760" y="4251960"/>
            <a:ext cx="3246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Swenivis AI Audit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8366760" y="470916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Internal Product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8366760" y="498348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Playwright · Claude · BullMQ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8366760" y="534924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9 audit modules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3774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F59E0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 — WORKING TOGETHER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2743200"/>
            <a:ext cx="100584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1F5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Engagement models.</a:t>
            </a:r>
            <a:endParaRPr lang="en-US" sz="4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ENGAGEMENT MODELS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Transparent pricing. Choose what fits the work.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48640" cy="36576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194560"/>
            <a:ext cx="3611880" cy="4023360"/>
          </a:xfrm>
          <a:prstGeom prst="roundRect">
            <a:avLst>
              <a:gd name="adj" fmla="val 303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2514600"/>
            <a:ext cx="3246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Fixed-Scope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77240" y="3017520"/>
            <a:ext cx="3246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From ₹2L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77240" y="347472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 project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777240" y="3886200"/>
            <a:ext cx="3246120" cy="2148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Detailed scope &amp; milestone plan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Fixed timeline with guaranteed delivery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 revision rounds included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60-day post-launch support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343400" y="2194560"/>
            <a:ext cx="3611880" cy="4023360"/>
          </a:xfrm>
          <a:prstGeom prst="roundRect">
            <a:avLst>
              <a:gd name="adj" fmla="val 3038"/>
            </a:avLst>
          </a:prstGeom>
          <a:solidFill>
            <a:srgbClr val="FFFFFF"/>
          </a:solidFill>
          <a:ln w="25400">
            <a:solidFill>
              <a:srgbClr val="2563E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532120" y="2029968"/>
            <a:ext cx="1280160" cy="329184"/>
          </a:xfrm>
          <a:prstGeom prst="roundRect">
            <a:avLst>
              <a:gd name="adj" fmla="val 50000"/>
            </a:avLst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532120" y="2029968"/>
            <a:ext cx="12801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200" kern="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MOST POPULAR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4572000" y="2514600"/>
            <a:ext cx="3246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Dedicated Team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572000" y="3017520"/>
            <a:ext cx="3246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563E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₹80K–₹2.5L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4572000" y="347472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 month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572000" y="3886200"/>
            <a:ext cx="3246120" cy="2148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Full-stack engineers + designer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Daily stand-ups, weekly demos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Slack / Linear integration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 minimum lock-in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8138160" y="2194560"/>
            <a:ext cx="3611880" cy="4023360"/>
          </a:xfrm>
          <a:prstGeom prst="roundRect">
            <a:avLst>
              <a:gd name="adj" fmla="val 303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66760" y="2514600"/>
            <a:ext cx="3246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Staff Augmentation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8366760" y="3017520"/>
            <a:ext cx="3246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C3AE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₹1.2L–₹3L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8366760" y="347472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 resource / month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8366760" y="3886200"/>
            <a:ext cx="3246120" cy="2148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Senior IC or lead-level resources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Works in your timezone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Plugs into your JIRA / GitHub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0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Rolling monthly engagements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CUSTOMER COMMITMENT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What you can hold us to.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48640" cy="36576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194560"/>
            <a:ext cx="36118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194560"/>
            <a:ext cx="3611880" cy="54864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242316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RESPONSE SLA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77240" y="2788920"/>
            <a:ext cx="3246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Replies within 2 business hours, Mon–Fri IST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43400" y="2194560"/>
            <a:ext cx="36118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43400" y="2194560"/>
            <a:ext cx="3611880" cy="54864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0" y="242316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2563E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IP OWNERSHIP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572000" y="2788920"/>
            <a:ext cx="3246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All IP transfers to you on completion. No exceptions, no escrow.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138160" y="2194560"/>
            <a:ext cx="36118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138160" y="2194560"/>
            <a:ext cx="3611880" cy="54864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66760" y="242316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7C3AE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 ACCESS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8366760" y="2788920"/>
            <a:ext cx="3246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Git access from sprint 1. Every commit, every PR, every test run.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48640" y="3977640"/>
            <a:ext cx="36118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8640" y="3977640"/>
            <a:ext cx="3611880" cy="54864"/>
          </a:xfrm>
          <a:prstGeom prst="rect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77240" y="420624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06B6D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 LOCK-IN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777240" y="4572000"/>
            <a:ext cx="3246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Stack choices reviewed with you. Vendor terms in your favour.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343400" y="3977640"/>
            <a:ext cx="36118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343400" y="3977640"/>
            <a:ext cx="3611880" cy="5486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0" y="420624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9E0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PRODUCTION STANDARD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572000" y="4572000"/>
            <a:ext cx="3246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Tests, CI/CD, monitoring, runbooks — never 'we'll add later'.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8138160" y="3977640"/>
            <a:ext cx="36118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138160" y="3977640"/>
            <a:ext cx="3611880" cy="54864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366760" y="420624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10B98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60-DAY WARRANTY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8366760" y="4572000"/>
            <a:ext cx="3246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Bug fixes on delivered scope free of charge for 60 days post-handover.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LINKED DOCUMENTS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Where to find the full detail behind each section.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48640" cy="36576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359152"/>
            <a:ext cx="164592" cy="164592"/>
          </a:xfrm>
          <a:prstGeom prst="ellipse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19456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Mission, Vision &amp; Values Charter</a:t>
            </a:r>
            <a:endParaRPr lang="en-US" sz="1100" dirty="0"/>
          </a:p>
        </p:txBody>
      </p:sp>
      <p:sp>
        <p:nvSpPr>
          <p:cNvPr id="7" name="Text 5">
            <a:hlinkClick r:id="rId1" tooltip="Mission, Vision &amp; Values Charter"/>
          </p:cNvPr>
          <p:cNvSpPr/>
          <p:nvPr/>
        </p:nvSpPr>
        <p:spPr>
          <a:xfrm>
            <a:off x="3794760" y="219456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u="sng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  <a:hlinkClick r:id="rId1" invalidUrl="" action="" tgtFrame="" tooltip="Mission, Vision &amp; Values Charter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swenivis.com/mission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217920" y="2359152"/>
            <a:ext cx="164592" cy="164592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92240" y="219456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AI Ethics Charter v1.0</a:t>
            </a:r>
            <a:endParaRPr lang="en-US" sz="1100" dirty="0"/>
          </a:p>
        </p:txBody>
      </p:sp>
      <p:sp>
        <p:nvSpPr>
          <p:cNvPr id="10" name="Text 8">
            <a:hlinkClick r:id="rId2" tooltip="AI Ethics Charter v1.0"/>
          </p:cNvPr>
          <p:cNvSpPr/>
          <p:nvPr/>
        </p:nvSpPr>
        <p:spPr>
          <a:xfrm>
            <a:off x="9464040" y="219456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u="sng" dirty="0">
                <a:solidFill>
                  <a:srgbClr val="7C3AED"/>
                </a:solidFill>
                <a:latin typeface="Poppins" pitchFamily="34" charset="0"/>
                <a:ea typeface="Poppins" pitchFamily="34" charset="-122"/>
                <a:cs typeface="Poppins" pitchFamily="34" charset="-120"/>
                <a:hlinkClick r:id="rId2" invalidUrl="" action="" tgtFrame="" tooltip="AI Ethics Charter v1.0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swenivis.com/ai-ethics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3044952"/>
            <a:ext cx="164592" cy="16459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2960" y="288036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Brand Guidelines (full system)</a:t>
            </a:r>
            <a:endParaRPr lang="en-US" sz="1100" dirty="0"/>
          </a:p>
        </p:txBody>
      </p:sp>
      <p:sp>
        <p:nvSpPr>
          <p:cNvPr id="13" name="Text 11">
            <a:hlinkClick r:id="rId3" tooltip="Brand Guidelines (full system)"/>
          </p:cNvPr>
          <p:cNvSpPr/>
          <p:nvPr/>
        </p:nvSpPr>
        <p:spPr>
          <a:xfrm>
            <a:off x="3794760" y="288036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u="sng" dirty="0">
                <a:solidFill>
                  <a:srgbClr val="2563EB"/>
                </a:solidFill>
                <a:latin typeface="Poppins" pitchFamily="34" charset="0"/>
                <a:ea typeface="Poppins" pitchFamily="34" charset="-122"/>
                <a:cs typeface="Poppins" pitchFamily="34" charset="-120"/>
                <a:hlinkClick r:id="rId3" invalidUrl="" action="" tgtFrame="" tooltip="Brand Guidelines (full system)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swenivis.com/brand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217920" y="3044952"/>
            <a:ext cx="164592" cy="164592"/>
          </a:xfrm>
          <a:prstGeom prst="ellipse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92240" y="288036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Press Kit (logos, fact sheet)</a:t>
            </a:r>
            <a:endParaRPr lang="en-US" sz="1100" dirty="0"/>
          </a:p>
        </p:txBody>
      </p:sp>
      <p:sp>
        <p:nvSpPr>
          <p:cNvPr id="16" name="Text 14">
            <a:hlinkClick r:id="rId4" tooltip="Press Kit (logos, fact sheet)"/>
          </p:cNvPr>
          <p:cNvSpPr/>
          <p:nvPr/>
        </p:nvSpPr>
        <p:spPr>
          <a:xfrm>
            <a:off x="9464040" y="288036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u="sng" dirty="0">
                <a:solidFill>
                  <a:srgbClr val="06B6D4"/>
                </a:solidFill>
                <a:latin typeface="Poppins" pitchFamily="34" charset="0"/>
                <a:ea typeface="Poppins" pitchFamily="34" charset="-122"/>
                <a:cs typeface="Poppins" pitchFamily="34" charset="-120"/>
                <a:hlinkClick r:id="rId4" invalidUrl="" action="" tgtFrame="" tooltip="Press Kit (logos, fact sheet)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swenivis.com/press-kit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48640" y="3730752"/>
            <a:ext cx="164592" cy="164592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2960" y="356616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Engineering Case Studies</a:t>
            </a:r>
            <a:endParaRPr lang="en-US" sz="1100" dirty="0"/>
          </a:p>
        </p:txBody>
      </p:sp>
      <p:sp>
        <p:nvSpPr>
          <p:cNvPr id="19" name="Text 17">
            <a:hlinkClick r:id="rId5" tooltip="Engineering Case Studies"/>
          </p:cNvPr>
          <p:cNvSpPr/>
          <p:nvPr/>
        </p:nvSpPr>
        <p:spPr>
          <a:xfrm>
            <a:off x="3794760" y="356616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u="sng" dirty="0">
                <a:solidFill>
                  <a:srgbClr val="10B981"/>
                </a:solidFill>
                <a:latin typeface="Poppins" pitchFamily="34" charset="0"/>
                <a:ea typeface="Poppins" pitchFamily="34" charset="-122"/>
                <a:cs typeface="Poppins" pitchFamily="34" charset="-120"/>
                <a:hlinkClick r:id="rId5" invalidUrl="" action="" tgtFrame="" tooltip="Engineering Case Studies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swenivis.com/case-studies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217920" y="3730752"/>
            <a:ext cx="164592" cy="164592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92240" y="356616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Live In-House Products</a:t>
            </a:r>
            <a:endParaRPr lang="en-US" sz="1100" dirty="0"/>
          </a:p>
        </p:txBody>
      </p:sp>
      <p:sp>
        <p:nvSpPr>
          <p:cNvPr id="22" name="Text 20">
            <a:hlinkClick r:id="rId6" tooltip="Live In-House Products"/>
          </p:cNvPr>
          <p:cNvSpPr/>
          <p:nvPr/>
        </p:nvSpPr>
        <p:spPr>
          <a:xfrm>
            <a:off x="9464040" y="356616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u="sng" dirty="0">
                <a:solidFill>
                  <a:srgbClr val="F59E0B"/>
                </a:solidFill>
                <a:latin typeface="Poppins" pitchFamily="34" charset="0"/>
                <a:ea typeface="Poppins" pitchFamily="34" charset="-122"/>
                <a:cs typeface="Poppins" pitchFamily="34" charset="-120"/>
                <a:hlinkClick r:id="rId6" invalidUrl="" action="" tgtFrame="" tooltip="Live In-House Products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swenivis.com/products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548640" y="4416552"/>
            <a:ext cx="164592" cy="164592"/>
          </a:xfrm>
          <a:prstGeom prst="ellipse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22960" y="425196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Pricing &amp; Engagement Models</a:t>
            </a:r>
            <a:endParaRPr lang="en-US" sz="1100" dirty="0"/>
          </a:p>
        </p:txBody>
      </p:sp>
      <p:sp>
        <p:nvSpPr>
          <p:cNvPr id="25" name="Text 23">
            <a:hlinkClick r:id="rId7" tooltip="Pricing &amp; Engagement Models"/>
          </p:cNvPr>
          <p:cNvSpPr/>
          <p:nvPr/>
        </p:nvSpPr>
        <p:spPr>
          <a:xfrm>
            <a:off x="3794760" y="425196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u="sng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  <a:hlinkClick r:id="rId7" invalidUrl="" action="" tgtFrame="" tooltip="Pricing &amp; Engagement Models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swenivis.com/pricing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217920" y="4416552"/>
            <a:ext cx="164592" cy="16459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92240" y="425196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Services Catalog</a:t>
            </a:r>
            <a:endParaRPr lang="en-US" sz="1100" dirty="0"/>
          </a:p>
        </p:txBody>
      </p:sp>
      <p:sp>
        <p:nvSpPr>
          <p:cNvPr id="28" name="Text 26">
            <a:hlinkClick r:id="rId8" tooltip="Services Catalog"/>
          </p:cNvPr>
          <p:cNvSpPr/>
          <p:nvPr/>
        </p:nvSpPr>
        <p:spPr>
          <a:xfrm>
            <a:off x="9464040" y="425196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u="sng" dirty="0">
                <a:solidFill>
                  <a:srgbClr val="2563EB"/>
                </a:solidFill>
                <a:latin typeface="Poppins" pitchFamily="34" charset="0"/>
                <a:ea typeface="Poppins" pitchFamily="34" charset="-122"/>
                <a:cs typeface="Poppins" pitchFamily="34" charset="-120"/>
                <a:hlinkClick r:id="rId8" invalidUrl="" action="" tgtFrame="" tooltip="Services Catalog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swenivis.com/services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548640" y="5102352"/>
            <a:ext cx="164592" cy="164592"/>
          </a:xfrm>
          <a:prstGeom prst="ellipse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22960" y="493776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Privacy Policy</a:t>
            </a:r>
            <a:endParaRPr lang="en-US" sz="1100" dirty="0"/>
          </a:p>
        </p:txBody>
      </p:sp>
      <p:sp>
        <p:nvSpPr>
          <p:cNvPr id="31" name="Text 29">
            <a:hlinkClick r:id="rId9" tooltip="Privacy Policy"/>
          </p:cNvPr>
          <p:cNvSpPr/>
          <p:nvPr/>
        </p:nvSpPr>
        <p:spPr>
          <a:xfrm>
            <a:off x="3794760" y="493776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u="sng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  <a:hlinkClick r:id="rId9" invalidUrl="" action="" tgtFrame="" tooltip="Privacy Policy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swenivis.com/privacy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6217920" y="5102352"/>
            <a:ext cx="164592" cy="164592"/>
          </a:xfrm>
          <a:prstGeom prst="ellipse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492240" y="493776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Terms of Service</a:t>
            </a:r>
            <a:endParaRPr lang="en-US" sz="1100" dirty="0"/>
          </a:p>
        </p:txBody>
      </p:sp>
      <p:sp>
        <p:nvSpPr>
          <p:cNvPr id="34" name="Text 32">
            <a:hlinkClick r:id="rId10" tooltip="Terms of Service"/>
          </p:cNvPr>
          <p:cNvSpPr/>
          <p:nvPr/>
        </p:nvSpPr>
        <p:spPr>
          <a:xfrm>
            <a:off x="9464040" y="493776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u="sng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  <a:hlinkClick r:id="rId10" invalidUrl="" action="" tgtFrame="" tooltip="Terms of Service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swenivis.com/terms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2860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1F5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Let's build something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548640" y="32004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remarkable together.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548640" y="4572000"/>
            <a:ext cx="1371600" cy="0"/>
          </a:xfrm>
          <a:prstGeom prst="line">
            <a:avLst/>
          </a:prstGeom>
          <a:noFill/>
          <a:ln w="25400">
            <a:solidFill>
              <a:srgbClr val="0EA5A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47548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1F5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Chandrashekar M  ·  Founder, CEO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51206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hello@swenivis.com  ·  swenivis.com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48640" y="54864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Swenivis Technologies Pvt. Ltd.  ·  Bengaluru, Karnataka, India  ·  CIN: U72900KA2026PTC000000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AGENDA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What we'll cover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48640" cy="36576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2377440"/>
            <a:ext cx="10972800" cy="4023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6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Who we are — founders, location, founding thesis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6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What we do — services, in-house products, methodology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6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How we deliver — engagement models, tech stack, process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6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Proof — case studies, reference architectures, metrics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6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Working together — pricing, next steps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3774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— ABOUT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2743200"/>
            <a:ext cx="100584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1F5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Who we are.</a:t>
            </a:r>
            <a:endParaRPr lang="en-US" sz="4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ABOUT SWENIVIS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AI-native engineering, India-led, founder-run.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48640" cy="36576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2103120"/>
            <a:ext cx="658368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Swenivis Technologies is an AI-native software engineering consultancy based in Bengaluru, India. Founded in 2026 by Chandrashekar M and Shweta N, we combine deterministic engineering rigour with modern AI leverage to ship production software that earns its place in our clients' stacks.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680960" y="2103120"/>
            <a:ext cx="402336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680960" y="2103120"/>
            <a:ext cx="45720" cy="1097280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863840" y="224028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7863840" y="283464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Live in-house AI products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7680960" y="3383280"/>
            <a:ext cx="402336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680960" y="3383280"/>
            <a:ext cx="45720" cy="109728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863840" y="352044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563E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20+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7863840" y="411480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Years founder engineering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7680960" y="4663440"/>
            <a:ext cx="402336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680960" y="4663440"/>
            <a:ext cx="45720" cy="109728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863840" y="480060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7C3AE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2026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7863840" y="539496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Founded · Bengaluru, KA, India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MISSION &amp; VISION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Why we exist. Where we're going.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48640" cy="36576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103120"/>
            <a:ext cx="5486400" cy="347472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103120"/>
            <a:ext cx="5486400" cy="73152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228600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MISSION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77240" y="260604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Build AI-native software that earns its place in production.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777240" y="3657600"/>
            <a:ext cx="5029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 exist to close the gap between AI demos and AI products that real businesses depend on every day — by combining deterministic engineering rigour with modern AI leverage.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217920" y="2103120"/>
            <a:ext cx="5486400" cy="347472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17920" y="2103120"/>
            <a:ext cx="5486400" cy="7315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46520" y="228600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7C3AE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VISION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446520" y="260604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By 2030, the boutique standard for AI-native engineering out of India.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6446520" y="3657600"/>
            <a:ext cx="5029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50-engineer firm shipping production AI products for ambitious teams worldwide — measured not by headcount but by how often our work is the part of a client's stack that quietly never breaks.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3774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2563E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 — WHAT WE DO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2743200"/>
            <a:ext cx="100584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1F5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Services &amp; in-house products.</a:t>
            </a:r>
            <a:endParaRPr lang="en-US" sz="4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SERVICES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Six core capabilities. One delivery standard.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48640" cy="36576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194560"/>
            <a:ext cx="36118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194560"/>
            <a:ext cx="3611880" cy="54864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237744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Software Development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31520" y="2834640"/>
            <a:ext cx="3200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Full-stack engineering — Next.js, NestJS, PostgreSQL, modern cloud.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343400" y="2194560"/>
            <a:ext cx="36118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43400" y="2194560"/>
            <a:ext cx="3611880" cy="54864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26280" y="237744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AI &amp; Automation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26280" y="2834640"/>
            <a:ext cx="3200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LangGraph agents, LLM apps, RAG pipelines, evaluation harnesses.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8138160" y="2194560"/>
            <a:ext cx="36118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138160" y="2194560"/>
            <a:ext cx="3611880" cy="54864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21040" y="237744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Application Development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321040" y="2834640"/>
            <a:ext cx="3200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iOS / Android / React Native — production-ready, accessible, tested.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48640" y="3977640"/>
            <a:ext cx="36118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8640" y="3977640"/>
            <a:ext cx="3611880" cy="54864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31520" y="416052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QA &amp; Testing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31520" y="4617720"/>
            <a:ext cx="3200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Playwright e2e, contract testing, performance budgets, Lighthouse CI.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343400" y="3977640"/>
            <a:ext cx="36118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343400" y="3977640"/>
            <a:ext cx="3611880" cy="5486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26280" y="416052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SEO &amp; Digital Marketing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526280" y="4617720"/>
            <a:ext cx="3200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Technical SEO, GEO readiness, content engineering, AI Overviews.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8138160" y="3977640"/>
            <a:ext cx="36118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138160" y="3977640"/>
            <a:ext cx="3611880" cy="54864"/>
          </a:xfrm>
          <a:prstGeom prst="rect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321040" y="416052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Cloud &amp; DevOps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8321040" y="4617720"/>
            <a:ext cx="3200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AWS / GCP / Vercel, Kubernetes, Terraform, observability stacks.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EA5A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LIVE IN-HOUSE PRODUCTS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 ship before we sell. Every product runs in production.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48640" cy="36576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194560"/>
            <a:ext cx="2788920" cy="4114800"/>
          </a:xfrm>
          <a:prstGeom prst="roundRect">
            <a:avLst>
              <a:gd name="adj" fmla="val 3279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194560"/>
            <a:ext cx="2788920" cy="7315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2377440"/>
            <a:ext cx="2331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Swenivis HRMS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77240" y="2743200"/>
            <a:ext cx="2331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59E0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AI-native Enterprise HR Platform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777240" y="3108960"/>
            <a:ext cx="233172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95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LangGraph agents — onboarding, leave, payroll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95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Indian statutory compliance built in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95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LangSmith observability, Playwright E2E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95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Powering Swenivis's own HR operations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520440" y="2194560"/>
            <a:ext cx="2788920" cy="4114800"/>
          </a:xfrm>
          <a:prstGeom prst="roundRect">
            <a:avLst>
              <a:gd name="adj" fmla="val 3279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520440" y="2194560"/>
            <a:ext cx="2788920" cy="73152"/>
          </a:xfrm>
          <a:prstGeom prst="rect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749040" y="2377440"/>
            <a:ext cx="2331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Swenivis GEO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749040" y="2743200"/>
            <a:ext cx="2331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B6D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AI Visibility Intelligence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749040" y="3108960"/>
            <a:ext cx="233172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95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Citation tracking across ChatGPT, Claude, Gemini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95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 LangGraph agentic workflows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95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16-module dashboard, multi-tenant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95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NestJS · BullMQ · Typesense · Sentry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6492240" y="2194560"/>
            <a:ext cx="2788920" cy="4114800"/>
          </a:xfrm>
          <a:prstGeom prst="roundRect">
            <a:avLst>
              <a:gd name="adj" fmla="val 3279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92240" y="2194560"/>
            <a:ext cx="2788920" cy="7315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720840" y="2377440"/>
            <a:ext cx="2331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Swenivis TalentHub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720840" y="2743200"/>
            <a:ext cx="2331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E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AI Recruitment Marketplace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720840" y="3108960"/>
            <a:ext cx="233172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95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50+ signal matching engine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95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GPT-4o resume parsing &amp; ATS scoring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95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Elasticsearch search · Razorpay payments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95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Live · candidates &amp; employers in production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9464040" y="2194560"/>
            <a:ext cx="2194560" cy="4114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464040" y="2194560"/>
            <a:ext cx="2194560" cy="73152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692640" y="2377440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Swenivis AI Audit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9692640" y="274320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0B98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 Intelligence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9692640" y="3108960"/>
            <a:ext cx="173736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95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9-module audit in one crawl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95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SEO · Perf · A11y · OWASP · GEO · Mobile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95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Branded PDF / HTML / CSV reports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950" dirty="0">
                <a:solidFill>
                  <a:srgbClr val="64748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Pre-engagement deliverable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3774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7C3AE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 — HOW WE DELIVER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2743200"/>
            <a:ext cx="100584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1F5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Methodology &amp; tech stack.</a:t>
            </a:r>
            <a:endParaRPr lang="en-US" sz="4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Poppin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Poppin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Swenivis Technologies Pvt. 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Swenivis Capability Deck</dc:title>
  <dc:subject>Capability Deck — Engineering Services &amp; In-House Products</dc:subject>
  <dc:creator>Swenivis Technologies</dc:creator>
  <cp:lastModifiedBy>Swenivis Technologies</cp:lastModifiedBy>
  <cp:revision>1</cp:revision>
  <dcterms:created xsi:type="dcterms:W3CDTF">2026-05-29T13:34:14Z</dcterms:created>
  <dcterms:modified xsi:type="dcterms:W3CDTF">2026-05-29T13:34:14Z</dcterms:modified>
</cp:coreProperties>
</file>